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227" autoAdjust="0"/>
  </p:normalViewPr>
  <p:slideViewPr>
    <p:cSldViewPr>
      <p:cViewPr varScale="1">
        <p:scale>
          <a:sx n="71" d="100"/>
          <a:sy n="71" d="100"/>
        </p:scale>
        <p:origin x="-1229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80DDD6-3BD0-478D-93BB-218FD818B3FA}" type="datetimeFigureOut">
              <a:rPr lang="en-US" smtClean="0"/>
              <a:t>8/29/2012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B6FEEF-D1FC-421B-B7EF-13C730F30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692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pPr marL="228600" indent="-228600">
              <a:buAutoNum type="arabicParenR"/>
            </a:pPr>
            <a:r>
              <a:rPr lang="en-US" dirty="0" smtClean="0"/>
              <a:t>Start</a:t>
            </a:r>
            <a:r>
              <a:rPr lang="en-US" baseline="0" dirty="0" smtClean="0"/>
              <a:t> with a multiple of 6 between 80 and 90.  Divide by 4.  Subtract 18.  (3)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Start with a multiple of 9 between 50 and 60.  Divide by 3.  Add 27.  (45)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Start with a multiple of 11 between 110 and 130.  Add 19.  Divide by 5.  Add 15.  (43)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B6FEEF-D1FC-421B-B7EF-13C730F30D4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140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907F868-9154-4E89-B141-866816B3695C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0013529-B9BC-4E43-A1F5-BB423D3F0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7F868-9154-4E89-B141-866816B3695C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13529-B9BC-4E43-A1F5-BB423D3F0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7F868-9154-4E89-B141-866816B3695C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13529-B9BC-4E43-A1F5-BB423D3F0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7F868-9154-4E89-B141-866816B3695C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13529-B9BC-4E43-A1F5-BB423D3F0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7F868-9154-4E89-B141-866816B3695C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13529-B9BC-4E43-A1F5-BB423D3F0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7F868-9154-4E89-B141-866816B3695C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13529-B9BC-4E43-A1F5-BB423D3F0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907F868-9154-4E89-B141-866816B3695C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0013529-B9BC-4E43-A1F5-BB423D3F0646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907F868-9154-4E89-B141-866816B3695C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0013529-B9BC-4E43-A1F5-BB423D3F0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7F868-9154-4E89-B141-866816B3695C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13529-B9BC-4E43-A1F5-BB423D3F0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7F868-9154-4E89-B141-866816B3695C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13529-B9BC-4E43-A1F5-BB423D3F0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7F868-9154-4E89-B141-866816B3695C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13529-B9BC-4E43-A1F5-BB423D3F0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907F868-9154-4E89-B141-866816B3695C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0013529-B9BC-4E43-A1F5-BB423D3F064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76201"/>
            <a:ext cx="8458200" cy="7619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Wednesday, August 29, 2012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57200" y="838200"/>
                <a:ext cx="8305800" cy="2895600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TISK Problems:</a:t>
                </a:r>
              </a:p>
              <a:p>
                <a:pPr marL="521208" indent="-457200">
                  <a:buClr>
                    <a:schemeClr val="accent3">
                      <a:lumMod val="20000"/>
                      <a:lumOff val="80000"/>
                    </a:schemeClr>
                  </a:buClr>
                  <a:buAutoNum type="arabicPeriod"/>
                </a:pPr>
                <a:r>
                  <a:rPr lang="en-US" dirty="0" smtClean="0">
                    <a:solidFill>
                      <a:schemeClr val="bg1"/>
                    </a:solidFill>
                  </a:rPr>
                  <a:t>If a scatter plot shows a strong negative correlation  between weight (in pounds) and number of hours of TV watched per week, what recommendation might you make to someone who wanted to lose weight?</a:t>
                </a:r>
              </a:p>
              <a:p>
                <a:pPr marL="521208" indent="-457200">
                  <a:buClr>
                    <a:schemeClr val="accent3">
                      <a:lumMod val="20000"/>
                      <a:lumOff val="80000"/>
                    </a:schemeClr>
                  </a:buClr>
                  <a:buAutoNum type="arabicPeriod"/>
                </a:pPr>
                <a:r>
                  <a:rPr lang="en-US" dirty="0" smtClean="0">
                    <a:solidFill>
                      <a:schemeClr val="bg1"/>
                    </a:solidFill>
                  </a:rPr>
                  <a:t>Find the constant difference of the sequence: </a:t>
                </a:r>
                <a:br>
                  <a:rPr lang="en-US" dirty="0" smtClean="0">
                    <a:solidFill>
                      <a:schemeClr val="bg1"/>
                    </a:solidFill>
                  </a:rPr>
                </a:br>
                <a:r>
                  <a:rPr lang="en-US" dirty="0" smtClean="0">
                    <a:solidFill>
                      <a:schemeClr val="bg1"/>
                    </a:solidFill>
                  </a:rPr>
                  <a:t>34, 4, 2, 4, 34, 164, …</a:t>
                </a:r>
              </a:p>
              <a:p>
                <a:pPr marL="521208" indent="-457200">
                  <a:buClr>
                    <a:schemeClr val="accent3">
                      <a:lumMod val="20000"/>
                      <a:lumOff val="80000"/>
                    </a:schemeClr>
                  </a:buClr>
                  <a:buAutoNum type="arabicPeriod"/>
                </a:pPr>
                <a:r>
                  <a:rPr lang="en-US" dirty="0" smtClean="0">
                    <a:solidFill>
                      <a:schemeClr val="bg1"/>
                    </a:solidFill>
                  </a:rPr>
                  <a:t>Multiply: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16</m:t>
                        </m:r>
                      </m:den>
                    </m:f>
                    <m:r>
                      <a:rPr lang="en-US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21</m:t>
                        </m:r>
                      </m:den>
                    </m:f>
                  </m:oMath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57200" y="838200"/>
                <a:ext cx="8305800" cy="2895600"/>
              </a:xfrm>
              <a:blipFill rotWithShape="1">
                <a:blip r:embed="rId3"/>
                <a:stretch>
                  <a:fillRect l="-73" t="-2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0" y="3886200"/>
            <a:ext cx="5410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We will have 3 Mental Math questions today.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9943" y="5715000"/>
            <a:ext cx="7543800" cy="70788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4000" dirty="0" smtClean="0"/>
              <a:t>Homework: Worksheet 2.6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9943" y="4572000"/>
            <a:ext cx="7543800" cy="95410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Please do not use the whiteboards until instructed to do so.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4422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/>
              </a:bodyPr>
              <a:lstStyle/>
              <a:p>
                <a:pPr marL="624078" indent="-514350">
                  <a:buAutoNum type="arabicParenR"/>
                </a:pPr>
                <a14:m>
                  <m:oMath xmlns:m="http://schemas.openxmlformats.org/officeDocument/2006/math">
                    <m:r>
                      <a:rPr lang="en-US" sz="3200" b="0" i="0" smtClean="0">
                        <a:latin typeface="Cambria Math"/>
                      </a:rPr>
                      <m:t>5</m:t>
                    </m:r>
                    <m:d>
                      <m:dPr>
                        <m:ctrlPr>
                          <a:rPr lang="en-US" sz="3200" b="0" smtClean="0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/>
                          </a:rPr>
                          <m:t>t</m:t>
                        </m:r>
                        <m:r>
                          <a:rPr lang="en-US" sz="3200" b="0" i="0" smtClean="0">
                            <a:latin typeface="Cambria Math"/>
                          </a:rPr>
                          <m:t>−7</m:t>
                        </m:r>
                      </m:e>
                    </m:d>
                  </m:oMath>
                </a14:m>
                <a:endParaRPr lang="en-US" sz="3200" b="0" dirty="0" smtClean="0"/>
              </a:p>
              <a:p>
                <a:pPr marL="624078" indent="-514350">
                  <a:buAutoNum type="arabicParenR"/>
                </a:pPr>
                <a:r>
                  <a:rPr lang="en-US" sz="3200" b="0" dirty="0" smtClean="0"/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12</m:t>
                    </m:r>
                    <m:r>
                      <a:rPr lang="en-US" sz="3200" b="0" i="1" smtClean="0">
                        <a:latin typeface="Cambria Math"/>
                      </a:rPr>
                      <m:t>𝑎</m:t>
                    </m:r>
                    <m:r>
                      <a:rPr lang="en-US" sz="3200" b="0" i="1" smtClean="0">
                        <a:latin typeface="Cambria Math"/>
                      </a:rPr>
                      <m:t>−18</m:t>
                    </m:r>
                  </m:oMath>
                </a14:m>
                <a:endParaRPr lang="en-US" sz="3200" b="0" i="1" dirty="0" smtClean="0">
                  <a:latin typeface="Cambria Math"/>
                </a:endParaRPr>
              </a:p>
              <a:p>
                <a:pPr marL="624078" indent="-514350">
                  <a:buAutoNum type="arabicParenR"/>
                </a:pPr>
                <a:r>
                  <a:rPr lang="en-US" sz="3200" b="0" dirty="0" smtClean="0"/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−24</m:t>
                    </m:r>
                    <m:r>
                      <a:rPr lang="en-US" sz="3200" b="0" i="1" smtClean="0">
                        <a:latin typeface="Cambria Math"/>
                      </a:rPr>
                      <m:t>𝑥</m:t>
                    </m:r>
                    <m:r>
                      <a:rPr lang="en-US" sz="3200" b="0" i="1" smtClean="0">
                        <a:latin typeface="Cambria Math"/>
                      </a:rPr>
                      <m:t>+96</m:t>
                    </m:r>
                  </m:oMath>
                </a14:m>
                <a:endParaRPr lang="en-US" sz="3200" dirty="0" smtClean="0"/>
              </a:p>
              <a:p>
                <a:pPr marL="624078" indent="-514350">
                  <a:buAutoNum type="arabicParenR"/>
                </a:pPr>
                <a:r>
                  <a:rPr lang="en-US" sz="3200" b="0" dirty="0" smtClean="0"/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𝑟</m:t>
                    </m:r>
                    <m:r>
                      <a:rPr lang="en-US" sz="3200" i="1">
                        <a:latin typeface="Cambria Math"/>
                      </a:rPr>
                      <m:t>(</m:t>
                    </m:r>
                    <m:r>
                      <a:rPr lang="en-US" sz="3200" i="1">
                        <a:latin typeface="Cambria Math"/>
                      </a:rPr>
                      <m:t>𝑡</m:t>
                    </m:r>
                    <m:r>
                      <a:rPr lang="en-US" sz="3200" b="0" i="1" smtClean="0">
                        <a:latin typeface="Cambria Math"/>
                      </a:rPr>
                      <m:t>+</m:t>
                    </m:r>
                    <m:r>
                      <a:rPr lang="en-US" sz="3200" b="0" i="1" smtClean="0">
                        <a:latin typeface="Cambria Math"/>
                      </a:rPr>
                      <m:t>𝑘</m:t>
                    </m:r>
                    <m:r>
                      <a:rPr lang="en-US" sz="3200" i="1">
                        <a:latin typeface="Cambria Math"/>
                      </a:rPr>
                      <m:t>)</m:t>
                    </m:r>
                  </m:oMath>
                </a14:m>
                <a:endParaRPr lang="en-US" sz="3200" dirty="0" smtClean="0"/>
              </a:p>
              <a:p>
                <a:pPr marL="624078" indent="-514350">
                  <a:buAutoNum type="arabicParenR"/>
                </a:pPr>
                <a:r>
                  <a:rPr lang="en-US" sz="3200" b="0" dirty="0" smtClean="0"/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𝑎𝑏</m:t>
                    </m:r>
                    <m:r>
                      <a:rPr lang="en-US" sz="3200" b="0" i="1" smtClean="0">
                        <a:latin typeface="Cambria Math"/>
                      </a:rPr>
                      <m:t>+</m:t>
                    </m:r>
                    <m:r>
                      <a:rPr lang="en-US" sz="3200" b="0" i="1" smtClean="0">
                        <a:latin typeface="Cambria Math"/>
                      </a:rPr>
                      <m:t>𝑎𝑤</m:t>
                    </m:r>
                  </m:oMath>
                </a14:m>
                <a:endParaRPr lang="en-US" sz="3200" dirty="0" smtClean="0"/>
              </a:p>
              <a:p>
                <a:pPr marL="624078" indent="-514350">
                  <a:buAutoNum type="arabicParenR"/>
                </a:pPr>
                <a14:m>
                  <m:oMath xmlns:m="http://schemas.openxmlformats.org/officeDocument/2006/math">
                    <m:r>
                      <a:rPr lang="en-US" sz="3200" b="0" i="0" smtClean="0">
                        <a:latin typeface="Cambria Math"/>
                      </a:rPr>
                      <m:t>1</m:t>
                    </m:r>
                    <m:r>
                      <a:rPr lang="en-US" sz="3200" b="0" i="1" smtClean="0">
                        <a:latin typeface="Cambria Math"/>
                      </a:rPr>
                      <m:t>0</m:t>
                    </m:r>
                    <m:r>
                      <a:rPr lang="en-US" sz="3200" b="0" i="1" smtClean="0">
                        <a:latin typeface="Cambria Math"/>
                      </a:rPr>
                      <m:t>𝑡</m:t>
                    </m:r>
                    <m:r>
                      <a:rPr lang="en-US" sz="3200" b="0" i="1" smtClean="0">
                        <a:latin typeface="Cambria Math"/>
                      </a:rPr>
                      <m:t>−21</m:t>
                    </m:r>
                  </m:oMath>
                </a14:m>
                <a:endParaRPr lang="en-US" sz="3200" dirty="0" smtClean="0"/>
              </a:p>
              <a:p>
                <a:pPr marL="624078" indent="-514350">
                  <a:buAutoNum type="arabicParenR"/>
                </a:pPr>
                <a14:m>
                  <m:oMath xmlns:m="http://schemas.openxmlformats.org/officeDocument/2006/math">
                    <m:r>
                      <a:rPr lang="en-US" sz="3200" b="0" i="0" smtClean="0">
                        <a:latin typeface="Cambria Math"/>
                      </a:rPr>
                      <m:t> </m:t>
                    </m:r>
                    <m:r>
                      <a:rPr lang="en-US" sz="3200" b="0" i="1" smtClean="0">
                        <a:latin typeface="Cambria Math"/>
                      </a:rPr>
                      <m:t>𝑥</m:t>
                    </m:r>
                    <m:r>
                      <a:rPr lang="en-US" sz="3200" b="0" i="1" smtClean="0">
                        <a:latin typeface="Cambria Math"/>
                      </a:rPr>
                      <m:t>−2</m:t>
                    </m:r>
                    <m:r>
                      <a:rPr lang="en-US" sz="3200" b="0" i="1" smtClean="0">
                        <a:latin typeface="Cambria Math"/>
                      </a:rPr>
                      <m:t>𝑧</m:t>
                    </m:r>
                  </m:oMath>
                </a14:m>
                <a:endParaRPr lang="en-US" sz="3200" dirty="0" smtClean="0"/>
              </a:p>
              <a:p>
                <a:pPr marL="624078" indent="-514350">
                  <a:buAutoNum type="arabicParenR"/>
                </a:pPr>
                <a14:m>
                  <m:oMath xmlns:m="http://schemas.openxmlformats.org/officeDocument/2006/math">
                    <m:r>
                      <a:rPr lang="en-US" sz="3200" b="0" i="0" smtClean="0">
                        <a:latin typeface="Cambria Math"/>
                      </a:rPr>
                      <m:t>−</m:t>
                    </m:r>
                    <m:r>
                      <a:rPr lang="en-US" sz="3200" b="0" i="1" smtClean="0">
                        <a:latin typeface="Cambria Math"/>
                      </a:rPr>
                      <m:t>4</m:t>
                    </m:r>
                    <m:r>
                      <a:rPr lang="en-US" sz="3200" b="0" i="1" smtClean="0">
                        <a:latin typeface="Cambria Math"/>
                      </a:rPr>
                      <m:t>𝑎</m:t>
                    </m:r>
                    <m:r>
                      <a:rPr lang="en-US" sz="3200" b="0" i="1" smtClean="0">
                        <a:latin typeface="Cambria Math"/>
                      </a:rPr>
                      <m:t>+4</m:t>
                    </m:r>
                    <m:r>
                      <a:rPr lang="en-US" sz="3200" b="0" i="1" smtClean="0">
                        <a:latin typeface="Cambria Math"/>
                      </a:rPr>
                      <m:t>𝑏</m:t>
                    </m:r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566928" indent="-457200">
                  <a:buFont typeface="+mj-lt"/>
                  <a:buAutoNum type="arabicParenR" startAt="9"/>
                </a:pPr>
                <a:r>
                  <a:rPr lang="en-US" sz="3200" b="0" dirty="0" smtClean="0"/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4</m:t>
                    </m:r>
                    <m:r>
                      <a:rPr lang="en-US" sz="3200" b="0" i="1" smtClean="0">
                        <a:latin typeface="Cambria Math"/>
                      </a:rPr>
                      <m:t>𝑥</m:t>
                    </m:r>
                    <m:r>
                      <a:rPr lang="en-US" sz="3200" b="0" i="1" smtClean="0">
                        <a:latin typeface="Cambria Math"/>
                      </a:rPr>
                      <m:t>−3</m:t>
                    </m:r>
                    <m:r>
                      <a:rPr lang="en-US" sz="3200" b="0" i="1" smtClean="0">
                        <a:latin typeface="Cambria Math"/>
                      </a:rPr>
                      <m:t>𝑦</m:t>
                    </m:r>
                  </m:oMath>
                </a14:m>
                <a:endParaRPr lang="en-US" sz="3200" dirty="0" smtClean="0"/>
              </a:p>
              <a:p>
                <a:pPr marL="566928" indent="-457200">
                  <a:buFont typeface="+mj-lt"/>
                  <a:buAutoNum type="arabicParenR" startAt="9"/>
                </a:pPr>
                <a:r>
                  <a:rPr lang="en-US" sz="3200" b="0" dirty="0" smtClean="0"/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7</m:t>
                    </m:r>
                    <m:r>
                      <a:rPr lang="en-US" sz="3200" b="0" i="1" smtClean="0">
                        <a:latin typeface="Cambria Math"/>
                      </a:rPr>
                      <m:t>𝑎</m:t>
                    </m:r>
                    <m:r>
                      <a:rPr lang="en-US" sz="3200" b="0" i="1" smtClean="0">
                        <a:latin typeface="Cambria Math"/>
                      </a:rPr>
                      <m:t>+6</m:t>
                    </m:r>
                    <m:r>
                      <a:rPr lang="en-US" sz="3200" b="0" i="1" smtClean="0">
                        <a:latin typeface="Cambria Math"/>
                      </a:rPr>
                      <m:t>𝑏</m:t>
                    </m:r>
                    <m:r>
                      <a:rPr lang="en-US" sz="3200" b="0" i="1" smtClean="0">
                        <a:latin typeface="Cambria Math"/>
                      </a:rPr>
                      <m:t>+4</m:t>
                    </m:r>
                    <m:r>
                      <a:rPr lang="en-US" sz="3200" b="0" i="1" smtClean="0">
                        <a:latin typeface="Cambria Math"/>
                      </a:rPr>
                      <m:t>𝑐</m:t>
                    </m:r>
                  </m:oMath>
                </a14:m>
                <a:endParaRPr lang="en-US" sz="3200" dirty="0" smtClean="0"/>
              </a:p>
              <a:p>
                <a:pPr marL="566928" indent="-457200">
                  <a:buFont typeface="+mj-lt"/>
                  <a:buAutoNum type="arabicParenR" startAt="9"/>
                </a:pPr>
                <a:r>
                  <a:rPr lang="en-US" sz="3200" b="0" dirty="0" smtClean="0"/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−</m:t>
                    </m:r>
                    <m:r>
                      <a:rPr lang="en-US" sz="3200" b="0" i="1" smtClean="0">
                        <a:latin typeface="Cambria Math"/>
                      </a:rPr>
                      <m:t>𝑚</m:t>
                    </m:r>
                    <m:r>
                      <a:rPr lang="en-US" sz="3200" b="0" i="1" smtClean="0">
                        <a:latin typeface="Cambria Math"/>
                      </a:rPr>
                      <m:t>+8</m:t>
                    </m:r>
                    <m:r>
                      <a:rPr lang="en-US" sz="3200" b="0" i="1" smtClean="0">
                        <a:latin typeface="Cambria Math"/>
                      </a:rPr>
                      <m:t>𝑛</m:t>
                    </m:r>
                    <m:r>
                      <a:rPr lang="en-US" sz="3200" b="0" i="1" smtClean="0">
                        <a:latin typeface="Cambria Math"/>
                      </a:rPr>
                      <m:t>+4</m:t>
                    </m:r>
                    <m:r>
                      <a:rPr lang="en-US" sz="3200" b="0" i="1" smtClean="0">
                        <a:latin typeface="Cambria Math"/>
                      </a:rPr>
                      <m:t>𝑝</m:t>
                    </m:r>
                  </m:oMath>
                </a14:m>
                <a:endParaRPr lang="en-US" sz="3200" dirty="0" smtClean="0"/>
              </a:p>
              <a:p>
                <a:pPr marL="566928" indent="-457200">
                  <a:buFont typeface="+mj-lt"/>
                  <a:buAutoNum type="arabicParenR" startAt="9"/>
                </a:pPr>
                <a:r>
                  <a:rPr lang="en-US" sz="3200" dirty="0" smtClean="0"/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6</m:t>
                    </m:r>
                    <m:r>
                      <a:rPr lang="en-US" sz="3200" b="0" i="1" smtClean="0">
                        <a:latin typeface="Cambria Math"/>
                      </a:rPr>
                      <m:t>𝑥</m:t>
                    </m:r>
                    <m:r>
                      <a:rPr lang="en-US" sz="3200" b="0" i="1" smtClean="0">
                        <a:latin typeface="Cambria Math"/>
                      </a:rPr>
                      <m:t>−2</m:t>
                    </m:r>
                    <m:r>
                      <a:rPr lang="en-US" sz="3200" b="0" i="1" smtClean="0">
                        <a:latin typeface="Cambria Math"/>
                      </a:rPr>
                      <m:t>𝑎</m:t>
                    </m:r>
                    <m:r>
                      <a:rPr lang="en-US" sz="3200" b="0" i="1" smtClean="0">
                        <a:latin typeface="Cambria Math"/>
                      </a:rPr>
                      <m:t>−5</m:t>
                    </m:r>
                  </m:oMath>
                </a14:m>
                <a:endParaRPr lang="en-US" sz="3200" dirty="0" smtClean="0"/>
              </a:p>
              <a:p>
                <a:pPr marL="566928" indent="-457200">
                  <a:buFont typeface="+mj-lt"/>
                  <a:buAutoNum type="arabicParenR" startAt="9"/>
                </a:pPr>
                <a:r>
                  <a:rPr lang="en-US" sz="3200" dirty="0" smtClean="0"/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−9</m:t>
                    </m:r>
                    <m:r>
                      <a:rPr lang="en-US" sz="3200" b="0" i="1" smtClean="0">
                        <a:latin typeface="Cambria Math"/>
                      </a:rPr>
                      <m:t>𝑏</m:t>
                    </m:r>
                    <m:r>
                      <a:rPr lang="en-US" sz="3200" b="0" i="1" smtClean="0">
                        <a:latin typeface="Cambria Math"/>
                      </a:rPr>
                      <m:t>+3−6</m:t>
                    </m:r>
                    <m:r>
                      <a:rPr lang="en-US" sz="3200" b="0" i="1" smtClean="0">
                        <a:latin typeface="Cambria Math"/>
                      </a:rPr>
                      <m:t>𝑧</m:t>
                    </m:r>
                  </m:oMath>
                </a14:m>
                <a:endParaRPr lang="en-US" sz="3200" dirty="0" smtClean="0"/>
              </a:p>
              <a:p>
                <a:pPr marL="566928" indent="-457200">
                  <a:buFont typeface="+mj-lt"/>
                  <a:buAutoNum type="arabicParenR" startAt="9"/>
                </a:pPr>
                <a:r>
                  <a:rPr lang="en-US" sz="3200" dirty="0" smtClean="0"/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−</m:t>
                    </m:r>
                    <m:r>
                      <a:rPr lang="en-US" sz="3200" b="0" i="1" smtClean="0">
                        <a:latin typeface="Cambria Math"/>
                      </a:rPr>
                      <m:t>𝑐</m:t>
                    </m:r>
                    <m:r>
                      <a:rPr lang="en-US" sz="3200" b="0" i="1" smtClean="0">
                        <a:latin typeface="Cambria Math"/>
                      </a:rPr>
                      <m:t>−</m:t>
                    </m:r>
                    <m:r>
                      <a:rPr lang="en-US" sz="3200" b="0" i="1" smtClean="0">
                        <a:latin typeface="Cambria Math"/>
                      </a:rPr>
                      <m:t>𝑑</m:t>
                    </m:r>
                    <m:r>
                      <a:rPr lang="en-US" sz="3200" b="0" i="1" smtClean="0">
                        <a:latin typeface="Cambria Math"/>
                      </a:rPr>
                      <m:t>−</m:t>
                    </m:r>
                    <m:r>
                      <a:rPr lang="en-US" sz="3200" b="0" i="1" smtClean="0">
                        <a:latin typeface="Cambria Math"/>
                      </a:rPr>
                      <m:t>𝑦</m:t>
                    </m:r>
                  </m:oMath>
                </a14:m>
                <a:endParaRPr lang="en-US" sz="3200" dirty="0" smtClean="0"/>
              </a:p>
              <a:p>
                <a:pPr marL="566928" indent="-457200">
                  <a:buFont typeface="+mj-lt"/>
                  <a:buAutoNum type="arabicParenR" startAt="9"/>
                </a:pPr>
                <a:r>
                  <a:rPr lang="en-US" sz="3200" dirty="0" smtClean="0"/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−5</m:t>
                    </m:r>
                    <m:r>
                      <a:rPr lang="en-US" sz="3200" b="0" i="1" smtClean="0">
                        <a:latin typeface="Cambria Math"/>
                      </a:rPr>
                      <m:t>𝑎</m:t>
                    </m:r>
                    <m:r>
                      <a:rPr lang="en-US" sz="3200" b="0" i="1" smtClean="0">
                        <a:latin typeface="Cambria Math"/>
                      </a:rPr>
                      <m:t>−3</m:t>
                    </m:r>
                    <m:r>
                      <a:rPr lang="en-US" sz="3200" b="0" i="1" smtClean="0">
                        <a:latin typeface="Cambria Math"/>
                      </a:rPr>
                      <m:t>𝑐</m:t>
                    </m:r>
                    <m:r>
                      <a:rPr lang="en-US" sz="3200" b="0" i="1" smtClean="0">
                        <a:latin typeface="Cambria Math"/>
                      </a:rPr>
                      <m:t>−4</m:t>
                    </m:r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3"/>
                <a:stretch>
                  <a:fillRect l="-906" t="-10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137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and Subtracting Expressions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In order to add and subtract expressions, you add and subtract their </a:t>
                </a:r>
                <a:r>
                  <a:rPr lang="en-US" i="1" dirty="0" smtClean="0"/>
                  <a:t>like terms</a:t>
                </a:r>
                <a:r>
                  <a:rPr lang="en-US" dirty="0" smtClean="0"/>
                  <a:t>.</a:t>
                </a:r>
              </a:p>
              <a:p>
                <a:r>
                  <a:rPr lang="en-US" dirty="0" smtClean="0"/>
                  <a:t>What makes two terms </a:t>
                </a:r>
                <a:r>
                  <a:rPr lang="en-US" i="1" dirty="0" smtClean="0"/>
                  <a:t>like</a:t>
                </a:r>
                <a:r>
                  <a:rPr lang="en-US" dirty="0" smtClean="0"/>
                  <a:t> terms?</a:t>
                </a:r>
              </a:p>
              <a:p>
                <a:pPr lvl="1"/>
                <a:r>
                  <a:rPr lang="en-US" dirty="0" smtClean="0"/>
                  <a:t>They have the same variable parts </a:t>
                </a:r>
                <a:br>
                  <a:rPr lang="en-US" dirty="0" smtClean="0"/>
                </a:br>
                <a:r>
                  <a:rPr lang="en-US" dirty="0" smtClean="0"/>
                  <a:t>(with the same exponents)</a:t>
                </a:r>
              </a:p>
              <a:p>
                <a:pPr lvl="1"/>
                <a:r>
                  <a:rPr lang="en-US" dirty="0" smtClean="0"/>
                  <a:t>For example:</a:t>
                </a:r>
              </a:p>
              <a:p>
                <a:pPr lvl="2"/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3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4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 smtClean="0"/>
                  <a:t> are like terms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8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9</m:t>
                    </m:r>
                    <m:r>
                      <a:rPr lang="en-US" b="0" i="1" smtClean="0">
                        <a:latin typeface="Cambria Math"/>
                      </a:rPr>
                      <m:t>𝑚</m:t>
                    </m:r>
                  </m:oMath>
                </a14:m>
                <a:r>
                  <a:rPr lang="en-US" dirty="0" smtClean="0"/>
                  <a:t> are NOT like terms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7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are like terms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6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𝑘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9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𝑘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are NOT like terms</a:t>
                </a:r>
              </a:p>
              <a:p>
                <a:pPr lvl="1"/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408" b="-23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65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7620000" y="4800600"/>
            <a:ext cx="457200" cy="381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6324600" y="4800600"/>
            <a:ext cx="457200" cy="381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7010400" y="4800600"/>
            <a:ext cx="4572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5029200" y="4800600"/>
            <a:ext cx="4572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Simplifying Expressions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you have like terms in an expression, you can simplify the expression by “combining like terms”.</a:t>
            </a:r>
          </a:p>
          <a:p>
            <a:r>
              <a:rPr lang="en-US" dirty="0"/>
              <a:t>To do so, you add the number parts of the like terms.  </a:t>
            </a:r>
          </a:p>
          <a:p>
            <a:r>
              <a:rPr lang="en-US" dirty="0"/>
              <a:t>Simplify the expression: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029200" y="4810125"/>
          <a:ext cx="302101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3" imgW="1371600" imgH="203040" progId="Equation.DSMT4">
                  <p:embed/>
                </p:oleObj>
              </mc:Choice>
              <mc:Fallback>
                <p:oleObj name="Equation" r:id="rId3" imgW="1371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810125"/>
                        <a:ext cx="3021013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6324600" y="4953000"/>
            <a:ext cx="0" cy="228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6324600" y="4876800"/>
            <a:ext cx="152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7620000" y="4953000"/>
            <a:ext cx="0" cy="228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7620000" y="4876800"/>
            <a:ext cx="152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295400" y="5069966"/>
                <a:ext cx="187423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7+11=18</m:t>
                      </m:r>
                    </m:oMath>
                  </m:oMathPara>
                </a14:m>
                <a:endParaRPr lang="en-US" sz="2400" dirty="0">
                  <a:solidFill>
                    <a:schemeClr val="accent1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5069966"/>
                <a:ext cx="1874231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1219200" y="5531631"/>
                <a:ext cx="239264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7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+11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=18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400" dirty="0">
                  <a:solidFill>
                    <a:schemeClr val="accent1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5531631"/>
                <a:ext cx="2392643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4405014" y="5410200"/>
                <a:ext cx="264848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/>
                        </a:rPr>
                        <m:t>−5+(−9)=−14</m:t>
                      </m:r>
                    </m:oMath>
                  </m:oMathPara>
                </a14:m>
                <a:endParaRPr lang="en-US" sz="2400" dirty="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5014" y="5410200"/>
                <a:ext cx="2648482" cy="461665"/>
              </a:xfrm>
              <a:prstGeom prst="rect">
                <a:avLst/>
              </a:prstGeom>
              <a:blipFill rotWithShape="1">
                <a:blip r:embed="rId7"/>
                <a:stretch>
                  <a:fillRect b="-1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5593369" y="5993296"/>
                <a:ext cx="218970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18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+8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2400" b="0" i="1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/>
                        </a:rPr>
                        <m:t>−14</m:t>
                      </m:r>
                    </m:oMath>
                  </m:oMathPara>
                </a14:m>
                <a:endParaRPr lang="en-US" sz="2400" dirty="0">
                  <a:solidFill>
                    <a:schemeClr val="accent1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3369" y="5993296"/>
                <a:ext cx="2189702" cy="461665"/>
              </a:xfrm>
              <a:prstGeom prst="rect">
                <a:avLst/>
              </a:prstGeom>
              <a:blipFill rotWithShape="1">
                <a:blip r:embed="rId8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4168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3" grpId="0" animBg="1"/>
      <p:bldP spid="10252" grpId="0" animBg="1"/>
      <p:bldP spid="10247" grpId="0" animBg="1"/>
      <p:bldP spid="10246" grpId="0" animBg="1"/>
      <p:bldP spid="10243" grpId="0" build="p"/>
      <p:bldP spid="10248" grpId="0" animBg="1"/>
      <p:bldP spid="10249" grpId="0" animBg="1"/>
      <p:bldP spid="10250" grpId="0" animBg="1"/>
      <p:bldP spid="10251" grpId="0" animBg="1"/>
      <p:bldP spid="2" grpId="0"/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Practice adding &amp; subtracting expressions</a:t>
            </a:r>
            <a:endParaRPr lang="en-US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6</m:t>
                    </m:r>
                    <m:r>
                      <a:rPr lang="en-US" sz="2800" b="0" i="1" smtClean="0">
                        <a:latin typeface="Cambria Math"/>
                      </a:rPr>
                      <m:t>𝑚</m:t>
                    </m:r>
                    <m:r>
                      <a:rPr lang="en-US" sz="2800" b="0" i="1" smtClean="0">
                        <a:latin typeface="Cambria Math"/>
                      </a:rPr>
                      <m:t>−2</m:t>
                    </m:r>
                    <m:r>
                      <a:rPr lang="en-US" sz="2800" b="0" i="1" smtClean="0">
                        <a:latin typeface="Cambria Math"/>
                      </a:rPr>
                      <m:t>𝑚</m:t>
                    </m:r>
                  </m:oMath>
                </a14:m>
                <a:endParaRPr lang="en-US" sz="2800" b="0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4</m:t>
                    </m:r>
                    <m:r>
                      <a:rPr lang="en-US" sz="2400" i="1">
                        <a:latin typeface="Cambria Math"/>
                      </a:rPr>
                      <m:t>𝑚</m:t>
                    </m:r>
                  </m:oMath>
                </a14:m>
                <a:endParaRPr lang="en-US" sz="2400" dirty="0" smtClean="0"/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4</m:t>
                    </m:r>
                    <m:r>
                      <a:rPr lang="en-US" sz="2800" b="0" i="1" smtClean="0">
                        <a:latin typeface="Cambria Math"/>
                      </a:rPr>
                      <m:t>𝑔</m:t>
                    </m:r>
                    <m:r>
                      <a:rPr lang="en-US" sz="2800" b="0" i="1" smtClean="0">
                        <a:latin typeface="Cambria Math"/>
                      </a:rPr>
                      <m:t>+(8</m:t>
                    </m:r>
                    <m:r>
                      <a:rPr lang="en-US" sz="2800" b="0" i="1" smtClean="0">
                        <a:latin typeface="Cambria Math"/>
                      </a:rPr>
                      <m:t>𝑔</m:t>
                    </m:r>
                    <m:r>
                      <a:rPr lang="en-US" sz="2800" b="0" i="1" smtClean="0">
                        <a:latin typeface="Cambria Math"/>
                      </a:rPr>
                      <m:t>−1)</m:t>
                    </m:r>
                  </m:oMath>
                </a14:m>
                <a:endParaRPr lang="en-US" sz="2800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12</m:t>
                    </m:r>
                    <m:r>
                      <a:rPr lang="en-US" sz="2400" b="0" i="1" smtClean="0">
                        <a:latin typeface="Cambria Math"/>
                      </a:rPr>
                      <m:t>𝑔</m:t>
                    </m:r>
                    <m:r>
                      <a:rPr lang="en-US" sz="2400" b="0" i="1" smtClean="0">
                        <a:latin typeface="Cambria Math"/>
                      </a:rPr>
                      <m:t>−1</m:t>
                    </m:r>
                  </m:oMath>
                </a14:m>
                <a:endParaRPr lang="en-US" sz="2400" dirty="0" smtClean="0"/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6</m:t>
                    </m:r>
                    <m:r>
                      <a:rPr lang="en-US" sz="2800" b="0" i="1" smtClean="0">
                        <a:latin typeface="Cambria Math"/>
                      </a:rPr>
                      <m:t>𝑎𝑏</m:t>
                    </m:r>
                    <m:r>
                      <a:rPr lang="en-US" sz="2800" b="0" i="1" smtClean="0">
                        <a:latin typeface="Cambria Math"/>
                      </a:rPr>
                      <m:t>+2+12</m:t>
                    </m:r>
                    <m:r>
                      <a:rPr lang="en-US" sz="2800" b="0" i="1" smtClean="0">
                        <a:latin typeface="Cambria Math"/>
                      </a:rPr>
                      <m:t>𝑎𝑏</m:t>
                    </m:r>
                    <m:r>
                      <a:rPr lang="en-US" sz="2800" b="0" i="1" smtClean="0">
                        <a:latin typeface="Cambria Math"/>
                      </a:rPr>
                      <m:t>−8</m:t>
                    </m:r>
                  </m:oMath>
                </a14:m>
                <a:endParaRPr lang="en-US" sz="2800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18</m:t>
                    </m:r>
                    <m:r>
                      <a:rPr lang="en-US" sz="2400" b="0" i="1" smtClean="0">
                        <a:latin typeface="Cambria Math"/>
                      </a:rPr>
                      <m:t>𝑎𝑏</m:t>
                    </m:r>
                    <m:r>
                      <a:rPr lang="en-US" sz="2400" b="0" i="1" smtClean="0">
                        <a:latin typeface="Cambria Math"/>
                      </a:rPr>
                      <m:t>−6</m:t>
                    </m:r>
                  </m:oMath>
                </a14:m>
                <a:endParaRPr lang="en-US" sz="2400" dirty="0" smtClean="0"/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8</m:t>
                    </m:r>
                    <m:r>
                      <a:rPr lang="en-US" sz="2800" b="0" i="1" smtClean="0">
                        <a:latin typeface="Cambria Math"/>
                      </a:rPr>
                      <m:t>𝑦</m:t>
                    </m:r>
                    <m:r>
                      <a:rPr lang="en-US" sz="2800" b="0" i="1" smtClean="0">
                        <a:latin typeface="Cambria Math"/>
                      </a:rPr>
                      <m:t>−(4</m:t>
                    </m:r>
                    <m:r>
                      <a:rPr lang="en-US" sz="2800" b="0" i="1" smtClean="0">
                        <a:latin typeface="Cambria Math"/>
                      </a:rPr>
                      <m:t>𝑦</m:t>
                    </m:r>
                    <m:r>
                      <a:rPr lang="en-US" sz="2800" b="0" i="1" smtClean="0">
                        <a:latin typeface="Cambria Math"/>
                      </a:rPr>
                      <m:t>−6)</m:t>
                    </m:r>
                  </m:oMath>
                </a14:m>
                <a:endParaRPr lang="en-US" sz="2800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4</m:t>
                    </m:r>
                    <m:r>
                      <a:rPr lang="en-US" sz="2400" b="0" i="1" smtClean="0">
                        <a:latin typeface="Cambria Math"/>
                      </a:rPr>
                      <m:t>𝑦</m:t>
                    </m:r>
                    <m:r>
                      <a:rPr lang="en-US" sz="2400" b="0" i="1" smtClean="0">
                        <a:latin typeface="Cambria Math"/>
                      </a:rPr>
                      <m:t>+6</m:t>
                    </m:r>
                  </m:oMath>
                </a14:m>
                <a:endParaRPr lang="en-US" sz="2400" dirty="0" smtClean="0"/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7</m:t>
                    </m:r>
                    <m:r>
                      <a:rPr lang="en-US" sz="2800" b="0" i="1" smtClean="0">
                        <a:latin typeface="Cambria Math"/>
                      </a:rPr>
                      <m:t>h</m:t>
                    </m:r>
                    <m:r>
                      <a:rPr lang="en-US" sz="2800" b="0" i="1" smtClean="0">
                        <a:latin typeface="Cambria Math"/>
                      </a:rPr>
                      <m:t>+9−(6</m:t>
                    </m:r>
                    <m:r>
                      <a:rPr lang="en-US" sz="2800" b="0" i="1" smtClean="0">
                        <a:latin typeface="Cambria Math"/>
                      </a:rPr>
                      <m:t>h</m:t>
                    </m:r>
                    <m:r>
                      <a:rPr lang="en-US" sz="2800" b="0" i="1" smtClean="0">
                        <a:latin typeface="Cambria Math"/>
                      </a:rPr>
                      <m:t>+12)</m:t>
                    </m:r>
                  </m:oMath>
                </a14:m>
                <a:endParaRPr lang="en-US" sz="2800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h</m:t>
                    </m:r>
                    <m:r>
                      <a:rPr lang="en-US" sz="2400" b="0" i="1" smtClean="0">
                        <a:latin typeface="Cambria Math"/>
                      </a:rPr>
                      <m:t>−3</m:t>
                    </m:r>
                  </m:oMath>
                </a14:m>
                <a:r>
                  <a:rPr lang="en-US" sz="2400" dirty="0" smtClean="0"/>
                  <a:t> 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1</m:t>
                    </m:r>
                    <m:r>
                      <a:rPr lang="en-US" sz="2400" b="0" i="1" smtClean="0">
                        <a:latin typeface="Cambria Math"/>
                      </a:rPr>
                      <m:t>h</m:t>
                    </m:r>
                    <m:r>
                      <a:rPr lang="en-US" sz="2400" b="0" i="1" smtClean="0">
                        <a:latin typeface="Cambria Math"/>
                      </a:rPr>
                      <m:t>−3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b="-4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18</m:t>
                    </m:r>
                    <m:r>
                      <a:rPr lang="en-US" sz="2800" b="0" i="1" smtClean="0">
                        <a:latin typeface="Cambria Math"/>
                      </a:rPr>
                      <m:t>𝑥</m:t>
                    </m:r>
                    <m:r>
                      <a:rPr lang="en-US" sz="2800" i="1" smtClean="0">
                        <a:latin typeface="Cambria Math"/>
                      </a:rPr>
                      <m:t>−2</m:t>
                    </m:r>
                    <m:d>
                      <m:d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</a:rPr>
                          <m:t>3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/>
                          </a:rPr>
                          <m:t>−9</m:t>
                        </m:r>
                      </m:e>
                    </m:d>
                    <m:r>
                      <a:rPr lang="en-US" sz="2800" b="0" i="1" smtClean="0">
                        <a:latin typeface="Cambria Math"/>
                      </a:rPr>
                      <m:t>+7</m:t>
                    </m:r>
                  </m:oMath>
                </a14:m>
                <a:endParaRPr lang="en-US" sz="2800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12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</a:rPr>
                      <m:t>+25</m:t>
                    </m:r>
                  </m:oMath>
                </a14:m>
                <a:endParaRPr lang="en-US" sz="2400" dirty="0" smtClean="0"/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8</m:t>
                    </m:r>
                    <m:r>
                      <a:rPr lang="en-US" sz="2800" b="0" i="1" smtClean="0">
                        <a:latin typeface="Cambria Math"/>
                      </a:rPr>
                      <m:t>𝑔</m:t>
                    </m:r>
                    <m:r>
                      <a:rPr lang="en-US" sz="2800" b="0" i="1" smtClean="0">
                        <a:latin typeface="Cambria Math"/>
                      </a:rPr>
                      <m:t>−9</m:t>
                    </m:r>
                    <m:r>
                      <a:rPr lang="en-US" sz="2800" b="0" i="1" smtClean="0">
                        <a:latin typeface="Cambria Math"/>
                      </a:rPr>
                      <m:t>𝑧</m:t>
                    </m:r>
                    <m:r>
                      <a:rPr lang="en-US" sz="2800" b="0" i="1" smtClean="0">
                        <a:latin typeface="Cambria Math"/>
                      </a:rPr>
                      <m:t>+(4</m:t>
                    </m:r>
                    <m:r>
                      <a:rPr lang="en-US" sz="2800" b="0" i="1" smtClean="0">
                        <a:latin typeface="Cambria Math"/>
                      </a:rPr>
                      <m:t>𝑔</m:t>
                    </m:r>
                    <m:r>
                      <a:rPr lang="en-US" sz="2800" b="0" i="1" smtClean="0">
                        <a:latin typeface="Cambria Math"/>
                      </a:rPr>
                      <m:t>−10)</m:t>
                    </m:r>
                  </m:oMath>
                </a14:m>
                <a:endParaRPr lang="en-US" sz="2800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12</m:t>
                    </m:r>
                    <m:r>
                      <a:rPr lang="en-US" sz="2400" b="0" i="1" smtClean="0">
                        <a:latin typeface="Cambria Math"/>
                      </a:rPr>
                      <m:t>𝑔</m:t>
                    </m:r>
                    <m:r>
                      <a:rPr lang="en-US" sz="2400" b="0" i="1" smtClean="0">
                        <a:latin typeface="Cambria Math"/>
                      </a:rPr>
                      <m:t>−9</m:t>
                    </m:r>
                    <m:r>
                      <a:rPr lang="en-US" sz="2400" b="0" i="1" smtClean="0">
                        <a:latin typeface="Cambria Math"/>
                      </a:rPr>
                      <m:t>𝑧</m:t>
                    </m:r>
                    <m:r>
                      <a:rPr lang="en-US" sz="2400" b="0" i="1" smtClean="0">
                        <a:latin typeface="Cambria Math"/>
                      </a:rPr>
                      <m:t>−10</m:t>
                    </m:r>
                  </m:oMath>
                </a14:m>
                <a:endParaRPr lang="en-US" sz="2400" dirty="0" smtClean="0"/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6</m:t>
                    </m:r>
                    <m:r>
                      <a:rPr lang="en-US" sz="2800" b="0" i="1" smtClean="0">
                        <a:latin typeface="Cambria Math"/>
                      </a:rPr>
                      <m:t>𝑢</m:t>
                    </m:r>
                    <m:r>
                      <a:rPr lang="en-US" sz="2800" b="0" i="1" smtClean="0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</a:rPr>
                          <m:t>3−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𝑢</m:t>
                        </m:r>
                      </m:e>
                    </m:d>
                    <m:r>
                      <a:rPr lang="en-US" sz="2800" b="0" i="1" smtClean="0">
                        <a:latin typeface="Cambria Math"/>
                      </a:rPr>
                      <m:t>+2</m:t>
                    </m:r>
                  </m:oMath>
                </a14:m>
                <a:endParaRPr lang="en-US" sz="2800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7</m:t>
                    </m:r>
                    <m:r>
                      <a:rPr lang="en-US" sz="2400" b="0" i="1" smtClean="0">
                        <a:latin typeface="Cambria Math"/>
                      </a:rPr>
                      <m:t>𝑢</m:t>
                    </m:r>
                    <m:r>
                      <a:rPr lang="en-US" sz="2400" b="0" i="1" smtClean="0">
                        <a:latin typeface="Cambria Math"/>
                      </a:rPr>
                      <m:t>−1</m:t>
                    </m:r>
                  </m:oMath>
                </a14:m>
                <a:endParaRPr lang="en-US" sz="2400" dirty="0" smtClean="0"/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7</m:t>
                    </m:r>
                    <m:r>
                      <a:rPr lang="en-US" sz="2800" b="0" i="1" smtClean="0">
                        <a:latin typeface="Cambria Math"/>
                      </a:rPr>
                      <m:t>𝑣</m:t>
                    </m:r>
                    <m:r>
                      <a:rPr lang="en-US" sz="2800" b="0" i="1" smtClean="0">
                        <a:latin typeface="Cambria Math"/>
                      </a:rPr>
                      <m:t>−8</m:t>
                    </m:r>
                    <m:d>
                      <m:d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</a:rPr>
                          <m:t>−5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𝑣</m:t>
                        </m:r>
                        <m:r>
                          <a:rPr lang="en-US" sz="2800" b="0" i="1" smtClean="0">
                            <a:latin typeface="Cambria Math"/>
                          </a:rPr>
                          <m:t>+2</m:t>
                        </m:r>
                      </m:e>
                    </m:d>
                    <m:r>
                      <a:rPr lang="en-US" sz="2800" b="0" i="1" smtClean="0">
                        <a:latin typeface="Cambria Math"/>
                      </a:rPr>
                      <m:t>+16</m:t>
                    </m:r>
                  </m:oMath>
                </a14:m>
                <a:endParaRPr lang="en-US" sz="2800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47</m:t>
                    </m:r>
                    <m:r>
                      <a:rPr lang="en-US" sz="2400" b="0" i="1" smtClean="0">
                        <a:latin typeface="Cambria Math"/>
                      </a:rPr>
                      <m:t>𝑣</m:t>
                    </m:r>
                  </m:oMath>
                </a14:m>
                <a:endParaRPr lang="en-US" sz="2400" dirty="0" smtClean="0"/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12</m:t>
                    </m:r>
                    <m:r>
                      <a:rPr lang="en-US" sz="2800" b="0" i="1" smtClean="0">
                        <a:latin typeface="Cambria Math"/>
                      </a:rPr>
                      <m:t>𝑒</m:t>
                    </m:r>
                    <m:r>
                      <a:rPr lang="en-US" sz="2800" b="0" i="1" smtClean="0">
                        <a:latin typeface="Cambria Math"/>
                      </a:rPr>
                      <m:t>−9</m:t>
                    </m:r>
                    <m:r>
                      <a:rPr lang="en-US" sz="2800" b="0" i="1" smtClean="0">
                        <a:latin typeface="Cambria Math"/>
                      </a:rPr>
                      <m:t>𝑤</m:t>
                    </m:r>
                    <m:r>
                      <a:rPr lang="en-US" sz="2800" b="0" i="1" smtClean="0">
                        <a:latin typeface="Cambria Math"/>
                      </a:rPr>
                      <m:t>+2</m:t>
                    </m:r>
                    <m:d>
                      <m:d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</a:rPr>
                          <m:t>4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𝑒</m:t>
                        </m:r>
                        <m:r>
                          <a:rPr lang="en-US" sz="2800" b="0" i="1" smtClean="0">
                            <a:latin typeface="Cambria Math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𝑤</m:t>
                        </m:r>
                      </m:e>
                    </m:d>
                  </m:oMath>
                </a14:m>
                <a:endParaRPr lang="en-US" sz="2800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20</m:t>
                    </m:r>
                    <m:r>
                      <a:rPr lang="en-US" sz="2400" b="0" i="1" smtClean="0">
                        <a:latin typeface="Cambria Math"/>
                      </a:rPr>
                      <m:t>𝑒</m:t>
                    </m:r>
                    <m:r>
                      <a:rPr lang="en-US" sz="2400" b="0" i="1" smtClean="0">
                        <a:latin typeface="Cambria Math"/>
                      </a:rPr>
                      <m:t>−8</m:t>
                    </m:r>
                    <m:r>
                      <a:rPr lang="en-US" sz="2400" b="0" i="1" smtClean="0">
                        <a:latin typeface="Cambria Math"/>
                      </a:rPr>
                      <m:t>𝑤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738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2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1320</TotalTime>
  <Words>486</Words>
  <Application>Microsoft Office PowerPoint</Application>
  <PresentationFormat>On-screen Show (4:3)</PresentationFormat>
  <Paragraphs>67</Paragraphs>
  <Slides>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Urban</vt:lpstr>
      <vt:lpstr>Equation</vt:lpstr>
      <vt:lpstr>Wednesday, August 29, 2012</vt:lpstr>
      <vt:lpstr>Homework Check</vt:lpstr>
      <vt:lpstr>Adding and Subtracting Expressions</vt:lpstr>
      <vt:lpstr>Simplifying Expressions</vt:lpstr>
      <vt:lpstr>Practice adding &amp; subtracting expressions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Wednesday, August 29, 2012</dc:title>
  <dc:creator>Dria</dc:creator>
  <cp:lastModifiedBy>Dria</cp:lastModifiedBy>
  <cp:revision>8</cp:revision>
  <dcterms:created xsi:type="dcterms:W3CDTF">2012-08-29T01:21:14Z</dcterms:created>
  <dcterms:modified xsi:type="dcterms:W3CDTF">2012-08-29T23:21:54Z</dcterms:modified>
</cp:coreProperties>
</file>